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14"/>
  </p:handoutMasterIdLst>
  <p:sldIdLst>
    <p:sldId id="262" r:id="rId5"/>
    <p:sldId id="263" r:id="rId6"/>
    <p:sldId id="268" r:id="rId7"/>
    <p:sldId id="264" r:id="rId8"/>
    <p:sldId id="269" r:id="rId9"/>
    <p:sldId id="265" r:id="rId10"/>
    <p:sldId id="266" r:id="rId11"/>
    <p:sldId id="270" r:id="rId12"/>
    <p:sldId id="267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D4F7F3-F383-4133-822C-FDCD2D5114A4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918EC2-BDB7-45E3-9007-38ABF7BA2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6758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36259" y="6581001"/>
            <a:ext cx="6699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i="1" dirty="0" smtClean="0">
                <a:solidFill>
                  <a:srgbClr val="FFFFFF"/>
                </a:solidFill>
              </a:rPr>
              <a:t>Creating a Safer and Healthier World by Advancing the Science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i="1" dirty="0" smtClean="0">
                <a:solidFill>
                  <a:srgbClr val="FFFFFF"/>
                </a:solidFill>
              </a:rPr>
              <a:t>and Increasing the Impact of Toxicology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66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25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002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74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966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31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43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574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492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70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695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682" y="1143000"/>
            <a:ext cx="7781118" cy="94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682" y="2102946"/>
            <a:ext cx="7781118" cy="4327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682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C94CF-F0E3-034E-A0AE-4A0A40D16ADF}" type="datetimeFigureOut">
              <a:rPr lang="en-US" smtClean="0"/>
              <a:pPr/>
              <a:t>11/28/2015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9757" y="6505330"/>
            <a:ext cx="7648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 smtClean="0"/>
              <a:t>Creating a Safer and Healthier World by Advancing the Science</a:t>
            </a:r>
            <a:r>
              <a:rPr lang="en-US" dirty="0" smtClean="0"/>
              <a:t> </a:t>
            </a:r>
            <a:r>
              <a:rPr lang="en-US" i="1" dirty="0" smtClean="0"/>
              <a:t>and Increasing the Impact of Toxicology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2760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7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375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Global Harmonization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of new approaches (i.e., augmentation or replacement)</a:t>
            </a:r>
          </a:p>
          <a:p>
            <a:r>
              <a:rPr lang="en-US" dirty="0" smtClean="0"/>
              <a:t>Psychology of change</a:t>
            </a:r>
          </a:p>
          <a:p>
            <a:r>
              <a:rPr lang="en-US" dirty="0" smtClean="0"/>
              <a:t>Identify some areas ready for forward movement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316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In vitro platforms and in silico</a:t>
            </a:r>
            <a:r>
              <a:rPr lang="en-US" dirty="0" smtClean="0"/>
              <a:t>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5" y="2102946"/>
            <a:ext cx="8215745" cy="4327630"/>
          </a:xfrm>
        </p:spPr>
        <p:txBody>
          <a:bodyPr>
            <a:normAutofit/>
          </a:bodyPr>
          <a:lstStyle/>
          <a:p>
            <a:r>
              <a:rPr lang="en-US" dirty="0" smtClean="0"/>
              <a:t>Many possibilities, how to prioritize?</a:t>
            </a:r>
          </a:p>
          <a:p>
            <a:r>
              <a:rPr lang="en-US" dirty="0" smtClean="0"/>
              <a:t>How do you vet them for fit for purpose?</a:t>
            </a:r>
          </a:p>
          <a:p>
            <a:r>
              <a:rPr lang="en-US" dirty="0" smtClean="0"/>
              <a:t>Identify regulatory gaps</a:t>
            </a:r>
          </a:p>
          <a:p>
            <a:pPr lvl="1"/>
            <a:r>
              <a:rPr lang="en-US" dirty="0" smtClean="0"/>
              <a:t>Repro/developmental </a:t>
            </a:r>
            <a:r>
              <a:rPr lang="en-US" dirty="0" err="1" smtClean="0"/>
              <a:t>tox</a:t>
            </a:r>
            <a:endParaRPr lang="en-US" dirty="0" smtClean="0"/>
          </a:p>
          <a:p>
            <a:pPr lvl="1"/>
            <a:r>
              <a:rPr lang="en-US" dirty="0" err="1" smtClean="0"/>
              <a:t>Neurotox</a:t>
            </a:r>
            <a:endParaRPr lang="en-US" dirty="0" smtClean="0"/>
          </a:p>
          <a:p>
            <a:pPr lvl="1"/>
            <a:r>
              <a:rPr lang="en-US" dirty="0" err="1" smtClean="0"/>
              <a:t>Immunotox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379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In vitro platforms and in silico</a:t>
            </a:r>
            <a:r>
              <a:rPr lang="en-US" dirty="0" smtClean="0"/>
              <a:t>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5" y="2102946"/>
            <a:ext cx="8215745" cy="432763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Strategic animal testing based on </a:t>
            </a:r>
            <a:r>
              <a:rPr lang="en-US" i="1" dirty="0" smtClean="0"/>
              <a:t>in vitro</a:t>
            </a:r>
            <a:r>
              <a:rPr lang="en-US" dirty="0" smtClean="0"/>
              <a:t> assays</a:t>
            </a:r>
          </a:p>
          <a:p>
            <a:r>
              <a:rPr lang="en-US" dirty="0" smtClean="0"/>
              <a:t>Microphysiological systems offer more complexity but missing integrative systems (i.e., neuro, hormonal)</a:t>
            </a:r>
          </a:p>
          <a:p>
            <a:r>
              <a:rPr lang="en-US" dirty="0" smtClean="0"/>
              <a:t>Concerns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ost cells don’t have much metabolite capability</a:t>
            </a:r>
          </a:p>
          <a:p>
            <a:pPr lvl="1"/>
            <a:r>
              <a:rPr lang="en-US" dirty="0" smtClean="0"/>
              <a:t>Primary cells vs. cell lines</a:t>
            </a:r>
          </a:p>
          <a:p>
            <a:pPr lvl="1"/>
            <a:r>
              <a:rPr lang="en-US" dirty="0" smtClean="0"/>
              <a:t>Don’t contain all cells types found </a:t>
            </a:r>
            <a:r>
              <a:rPr lang="en-US" i="1" dirty="0" smtClean="0"/>
              <a:t>in situ</a:t>
            </a:r>
          </a:p>
          <a:p>
            <a:pPr lvl="1"/>
            <a:r>
              <a:rPr lang="en-US" dirty="0" smtClean="0"/>
              <a:t>Lack of genetic diversity (also reflected in classical nonclinical and clinical trials)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4148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 (next generation and current </a:t>
            </a:r>
            <a:r>
              <a:rPr lang="en-US" dirty="0" err="1" smtClean="0"/>
              <a:t>practioners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Importance of consortia including all stakeholders </a:t>
            </a:r>
          </a:p>
          <a:p>
            <a:r>
              <a:rPr lang="en-US" dirty="0" smtClean="0"/>
              <a:t>Time needed to learn is a concern</a:t>
            </a:r>
          </a:p>
          <a:p>
            <a:r>
              <a:rPr lang="en-US" dirty="0" smtClean="0"/>
              <a:t>People resistant to change due to uncertainty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76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Will science move from yes/no to probabilities</a:t>
            </a:r>
          </a:p>
          <a:p>
            <a:pPr lvl="1"/>
            <a:r>
              <a:rPr lang="en-US" dirty="0" smtClean="0"/>
              <a:t>How will that be accepted in different sectors</a:t>
            </a:r>
          </a:p>
          <a:p>
            <a:r>
              <a:rPr lang="en-US" dirty="0" smtClean="0"/>
              <a:t>Acceptance may be improved as we move from apical endpoint to molecular understanding</a:t>
            </a:r>
          </a:p>
          <a:p>
            <a:r>
              <a:rPr lang="en-US" dirty="0" smtClean="0"/>
              <a:t>Start in area where risk of wrong answer is low and where level of uncertainty can be tolerated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902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Scientist to scientist (regulators need to understand how new methods can improve risk assessment</a:t>
            </a:r>
          </a:p>
          <a:p>
            <a:r>
              <a:rPr lang="en-US" dirty="0" smtClean="0"/>
              <a:t>Consumers and Congress just want assurances, not how you got there</a:t>
            </a:r>
          </a:p>
        </p:txBody>
      </p:sp>
    </p:spTree>
    <p:extLst>
      <p:ext uri="{BB962C8B-B14F-4D97-AF65-F5344CB8AC3E}">
        <p14:creationId xmlns:p14="http://schemas.microsoft.com/office/powerpoint/2010/main" xmlns="" val="3225462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methods have a higher bar than current “gold”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5303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methods have a higher bar than current “gold” standards</a:t>
            </a:r>
          </a:p>
          <a:p>
            <a:endParaRPr lang="en-US" dirty="0"/>
          </a:p>
          <a:p>
            <a:r>
              <a:rPr lang="en-US" dirty="0" smtClean="0"/>
              <a:t>Common language across global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0391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areas to move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Focused on short term opportunities</a:t>
            </a:r>
          </a:p>
          <a:p>
            <a:r>
              <a:rPr lang="en-US" dirty="0" smtClean="0"/>
              <a:t>Skin and ocular sensitization</a:t>
            </a:r>
          </a:p>
          <a:p>
            <a:r>
              <a:rPr lang="en-US" dirty="0" smtClean="0"/>
              <a:t>Acute </a:t>
            </a:r>
            <a:r>
              <a:rPr lang="en-US" dirty="0" err="1" smtClean="0"/>
              <a:t>tox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Exposure needs to be factored in</a:t>
            </a:r>
          </a:p>
          <a:p>
            <a:pPr lvl="1"/>
            <a:r>
              <a:rPr lang="en-US" dirty="0" smtClean="0"/>
              <a:t>Reference libraries needed within context of use; can we establish global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8598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rom xmlns="4b5ad832-23f4-46de-a67b-c8cbaf4388b6" xsi:nil="true"/>
    <ReceivedTime xmlns="4b5ad832-23f4-46de-a67b-c8cbaf4388b6" xsi:nil="true"/>
    <Recipients xmlns="4b5ad832-23f4-46de-a67b-c8cbaf4388b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F504A3F9BA4B44B14420BB93F0DCCD" ma:contentTypeVersion="3" ma:contentTypeDescription="Create a new document." ma:contentTypeScope="" ma:versionID="418f1e94156b215afa2264e92ee83657">
  <xsd:schema xmlns:xsd="http://www.w3.org/2001/XMLSchema" xmlns:xs="http://www.w3.org/2001/XMLSchema" xmlns:p="http://schemas.microsoft.com/office/2006/metadata/properties" xmlns:ns2="4b5ad832-23f4-46de-a67b-c8cbaf4388b6" targetNamespace="http://schemas.microsoft.com/office/2006/metadata/properties" ma:root="true" ma:fieldsID="d7764e53902a086514989a348b94ee0a" ns2:_="">
    <xsd:import namespace="4b5ad832-23f4-46de-a67b-c8cbaf4388b6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ad832-23f4-46de-a67b-c8cbaf4388b6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2D3DFE-3E1E-47E1-A125-9521142017FE}">
  <ds:schemaRefs>
    <ds:schemaRef ds:uri="http://schemas.microsoft.com/office/2006/documentManagement/types"/>
    <ds:schemaRef ds:uri="http://schemas.microsoft.com/office/2006/metadata/properties"/>
    <ds:schemaRef ds:uri="4b5ad832-23f4-46de-a67b-c8cbaf4388b6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69FD211-5EFE-4400-A19B-C56177A348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9B4DD3-5F6E-47DB-8D9B-A5AD9C703E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5ad832-23f4-46de-a67b-c8cbaf438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2762</TotalTime>
  <Words>296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Impact on Global Harmonization</vt:lpstr>
      <vt:lpstr>In vitro platforms and in silico models</vt:lpstr>
      <vt:lpstr>In vitro platforms and in silico models</vt:lpstr>
      <vt:lpstr>Accept change</vt:lpstr>
      <vt:lpstr>Accept change</vt:lpstr>
      <vt:lpstr>Audience</vt:lpstr>
      <vt:lpstr>Challenges</vt:lpstr>
      <vt:lpstr>Challenges</vt:lpstr>
      <vt:lpstr>Identify areas to move forward</vt:lpstr>
    </vt:vector>
  </TitlesOfParts>
  <Company>AIM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Marcia Lawson</cp:lastModifiedBy>
  <cp:revision>23</cp:revision>
  <cp:lastPrinted>2015-11-16T12:01:50Z</cp:lastPrinted>
  <dcterms:created xsi:type="dcterms:W3CDTF">2013-11-26T16:44:00Z</dcterms:created>
  <dcterms:modified xsi:type="dcterms:W3CDTF">2015-11-28T19:34:29Z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0x01010021F504A3F9BA4B44B14420BB93F0DCCD</vt:lpwstr>
  </property>
</Properties>
</file>